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Lst>
  <p:sldSz cy="10058400" cx="7772400"/>
  <p:notesSz cx="6858000" cy="9144000"/>
  <p:embeddedFontLst>
    <p:embeddedFont>
      <p:font typeface="Halant"/>
      <p:regular r:id="rId9"/>
      <p:bold r:id="rId10"/>
    </p:embeddedFont>
    <p:embeddedFont>
      <p:font typeface="Inter"/>
      <p:regular r:id="rId11"/>
      <p:bold r:id="rId12"/>
      <p:italic r:id="rId13"/>
      <p:boldItalic r:id="rId1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0E1E801C-3025-47CE-9DC6-C87AF8A9E83F}">
  <a:tblStyle styleId="{0E1E801C-3025-47CE-9DC6-C87AF8A9E83F}"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regular.fntdata"/><Relationship Id="rId10" Type="http://schemas.openxmlformats.org/officeDocument/2006/relationships/font" Target="fonts/Halant-bold.fntdata"/><Relationship Id="rId13" Type="http://schemas.openxmlformats.org/officeDocument/2006/relationships/font" Target="fonts/Inter-italic.fntdata"/><Relationship Id="rId12" Type="http://schemas.openxmlformats.org/officeDocument/2006/relationships/font" Target="fonts/Inter-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font" Target="fonts/Halant-regular.fntdata"/><Relationship Id="rId14" Type="http://schemas.openxmlformats.org/officeDocument/2006/relationships/font" Target="fonts/Inter-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60f2ac8815_0_2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60f2ac8815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2771034088b_0_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2771034088b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hyperlink" Target="https://www.natickhistoricalsociety.org/archaeology-glossary" TargetMode="External"/><Relationship Id="rId11" Type="http://schemas.openxmlformats.org/officeDocument/2006/relationships/image" Target="../media/image2.png"/><Relationship Id="rId10" Type="http://schemas.openxmlformats.org/officeDocument/2006/relationships/hyperlink" Target="https://www.natickhistoricalsociety.org/archaeology-glossary" TargetMode="External"/><Relationship Id="rId9" Type="http://schemas.openxmlformats.org/officeDocument/2006/relationships/hyperlink" Target="https://www.natickhistoricalsociety.org/archaeology-glossary" TargetMode="External"/><Relationship Id="rId5" Type="http://schemas.openxmlformats.org/officeDocument/2006/relationships/hyperlink" Target="https://www.natickhistoricalsociety.org/archaeology-glossary" TargetMode="External"/><Relationship Id="rId6" Type="http://schemas.openxmlformats.org/officeDocument/2006/relationships/hyperlink" Target="https://www.natickhistoricalsociety.org/archaeology-glossary" TargetMode="External"/><Relationship Id="rId7" Type="http://schemas.openxmlformats.org/officeDocument/2006/relationships/hyperlink" Target="https://www.natickhistoricalsociety.org/archaeology-glossary" TargetMode="External"/><Relationship Id="rId8" Type="http://schemas.openxmlformats.org/officeDocument/2006/relationships/hyperlink" Target="https://www.natickhistoricalsociety.org/archaeology-glossary"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hyperlink" Target="https://www.natickhistoricalsociety.org/archaeology-glossary" TargetMode="External"/><Relationship Id="rId11" Type="http://schemas.openxmlformats.org/officeDocument/2006/relationships/image" Target="../media/image2.png"/><Relationship Id="rId10" Type="http://schemas.openxmlformats.org/officeDocument/2006/relationships/hyperlink" Target="https://www.natickhistoricalsociety.org/archaeology-glossary" TargetMode="External"/><Relationship Id="rId9" Type="http://schemas.openxmlformats.org/officeDocument/2006/relationships/hyperlink" Target="https://www.natickhistoricalsociety.org/archaeology-glossary" TargetMode="External"/><Relationship Id="rId5" Type="http://schemas.openxmlformats.org/officeDocument/2006/relationships/hyperlink" Target="https://www.natickhistoricalsociety.org/archaeology-glossary" TargetMode="External"/><Relationship Id="rId6" Type="http://schemas.openxmlformats.org/officeDocument/2006/relationships/hyperlink" Target="https://www.natickhistoricalsociety.org/archaeology-glossary" TargetMode="External"/><Relationship Id="rId7" Type="http://schemas.openxmlformats.org/officeDocument/2006/relationships/hyperlink" Target="https://www.natickhistoricalsociety.org/archaeology-glossary" TargetMode="External"/><Relationship Id="rId8" Type="http://schemas.openxmlformats.org/officeDocument/2006/relationships/hyperlink" Target="https://www.natickhistoricalsociety.org/archaeology-glossary"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How Archaeologists Study the Past</a:t>
            </a:r>
            <a:endParaRPr sz="1900">
              <a:latin typeface="Halant"/>
              <a:ea typeface="Halant"/>
              <a:cs typeface="Halant"/>
              <a:sym typeface="Halant"/>
            </a:endParaRPr>
          </a:p>
        </p:txBody>
      </p:sp>
      <p:pic>
        <p:nvPicPr>
          <p:cNvPr id="55" name="Google Shape;55;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6" name="Google Shape;56;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453738" y="1804088"/>
          <a:ext cx="3000000" cy="3000000"/>
        </p:xfrm>
        <a:graphic>
          <a:graphicData uri="http://schemas.openxmlformats.org/drawingml/2006/table">
            <a:tbl>
              <a:tblPr>
                <a:noFill/>
                <a:tableStyleId>{0E1E801C-3025-47CE-9DC6-C87AF8A9E83F}</a:tableStyleId>
              </a:tblPr>
              <a:tblGrid>
                <a:gridCol w="4514400"/>
                <a:gridCol w="2350500"/>
              </a:tblGrid>
              <a:tr h="7331100">
                <a:tc>
                  <a:txBody>
                    <a:bodyPr/>
                    <a:lstStyle/>
                    <a:p>
                      <a:pPr indent="0" lvl="0" marL="0" rtl="0" algn="l">
                        <a:lnSpc>
                          <a:spcPct val="100000"/>
                        </a:lnSpc>
                        <a:spcBef>
                          <a:spcPts val="0"/>
                        </a:spcBef>
                        <a:spcAft>
                          <a:spcPts val="0"/>
                        </a:spcAft>
                        <a:buClr>
                          <a:schemeClr val="dk1"/>
                        </a:buClr>
                        <a:buSzPts val="1100"/>
                        <a:buFont typeface="Arial"/>
                        <a:buNone/>
                      </a:pPr>
                      <a:r>
                        <a:rPr lang="en" sz="1100">
                          <a:solidFill>
                            <a:schemeClr val="dk1"/>
                          </a:solidFill>
                          <a:uFill>
                            <a:noFill/>
                          </a:uFill>
                          <a:latin typeface="Inter"/>
                          <a:ea typeface="Inter"/>
                          <a:cs typeface="Inter"/>
                          <a:sym typeface="Inter"/>
                          <a:hlinkClick r:id="rId4">
                            <a:extLst>
                              <a:ext uri="{A12FA001-AC4F-418D-AE19-62706E023703}">
                                <ahyp:hlinkClr val="tx"/>
                              </a:ext>
                            </a:extLst>
                          </a:hlinkClick>
                        </a:rPr>
                        <a:t>Archaeologists</a:t>
                      </a:r>
                      <a:r>
                        <a:rPr lang="en" sz="1100">
                          <a:solidFill>
                            <a:schemeClr val="dk1"/>
                          </a:solidFill>
                          <a:latin typeface="Inter"/>
                          <a:ea typeface="Inter"/>
                          <a:cs typeface="Inter"/>
                          <a:sym typeface="Inter"/>
                        </a:rPr>
                        <a:t> who study</a:t>
                      </a:r>
                      <a:r>
                        <a:rPr lang="en" sz="1100">
                          <a:solidFill>
                            <a:schemeClr val="dk1"/>
                          </a:solidFill>
                          <a:uFill>
                            <a:noFill/>
                          </a:uFill>
                          <a:latin typeface="Inter"/>
                          <a:ea typeface="Inter"/>
                          <a:cs typeface="Inter"/>
                          <a:sym typeface="Inter"/>
                          <a:hlinkClick r:id="rId5">
                            <a:extLst>
                              <a:ext uri="{A12FA001-AC4F-418D-AE19-62706E023703}">
                                <ahyp:hlinkClr val="tx"/>
                              </a:ext>
                            </a:extLst>
                          </a:hlinkClick>
                        </a:rPr>
                        <a:t> prehistory</a:t>
                      </a:r>
                      <a:r>
                        <a:rPr lang="en" sz="1100">
                          <a:solidFill>
                            <a:schemeClr val="dk1"/>
                          </a:solidFill>
                          <a:latin typeface="Inter"/>
                          <a:ea typeface="Inter"/>
                          <a:cs typeface="Inter"/>
                          <a:sym typeface="Inter"/>
                        </a:rPr>
                        <a:t> (a time before written text) have a challenging task. They must reconstruct a story of human history with as much detail as they can glean from a limited set of clues like</a:t>
                      </a:r>
                      <a:r>
                        <a:rPr lang="en" sz="1100">
                          <a:solidFill>
                            <a:schemeClr val="dk1"/>
                          </a:solidFill>
                          <a:uFill>
                            <a:noFill/>
                          </a:uFill>
                          <a:latin typeface="Inter"/>
                          <a:ea typeface="Inter"/>
                          <a:cs typeface="Inter"/>
                          <a:sym typeface="Inter"/>
                          <a:hlinkClick r:id="rId6">
                            <a:extLst>
                              <a:ext uri="{A12FA001-AC4F-418D-AE19-62706E023703}">
                                <ahyp:hlinkClr val="tx"/>
                              </a:ext>
                            </a:extLst>
                          </a:hlinkClick>
                        </a:rPr>
                        <a:t> artifacts</a:t>
                      </a:r>
                      <a:r>
                        <a:rPr lang="en" sz="1100">
                          <a:solidFill>
                            <a:schemeClr val="dk1"/>
                          </a:solidFill>
                          <a:latin typeface="Inter"/>
                          <a:ea typeface="Inter"/>
                          <a:cs typeface="Inter"/>
                          <a:sym typeface="Inter"/>
                        </a:rPr>
                        <a:t>, objects made and used by someone in the past, and other pieces of physical remains. </a:t>
                      </a:r>
                      <a:r>
                        <a:rPr b="1" lang="en" sz="1100">
                          <a:solidFill>
                            <a:schemeClr val="dk1"/>
                          </a:solidFill>
                          <a:latin typeface="Inter"/>
                          <a:ea typeface="Inter"/>
                          <a:cs typeface="Inter"/>
                          <a:sym typeface="Inter"/>
                        </a:rPr>
                        <a:t>(A) </a:t>
                      </a:r>
                      <a:r>
                        <a:rPr lang="en" sz="1100">
                          <a:solidFill>
                            <a:schemeClr val="dk1"/>
                          </a:solidFill>
                          <a:latin typeface="Inter"/>
                          <a:ea typeface="Inter"/>
                          <a:cs typeface="Inter"/>
                          <a:sym typeface="Inter"/>
                        </a:rPr>
                        <a:t>Some questions like ‘When were people here?’, ‘Where did they live?’, and ‘What did they eat?’ are simple to answer. Others, like ‘What holidays did they celebrate?’ or ‘Who were their leaders?’, are much more complicated.  Part of the difficulty is that these detectives work from incomplete clues. Some clues are hidden under the soil, waiting to be</a:t>
                      </a:r>
                      <a:r>
                        <a:rPr lang="en" sz="1100">
                          <a:solidFill>
                            <a:schemeClr val="dk1"/>
                          </a:solidFill>
                          <a:uFill>
                            <a:noFill/>
                          </a:uFill>
                          <a:latin typeface="Inter"/>
                          <a:ea typeface="Inter"/>
                          <a:cs typeface="Inter"/>
                          <a:sym typeface="Inter"/>
                          <a:hlinkClick r:id="rId7">
                            <a:extLst>
                              <a:ext uri="{A12FA001-AC4F-418D-AE19-62706E023703}">
                                <ahyp:hlinkClr val="tx"/>
                              </a:ext>
                            </a:extLst>
                          </a:hlinkClick>
                        </a:rPr>
                        <a:t> excavated</a:t>
                      </a:r>
                      <a:r>
                        <a:rPr lang="en" sz="1100">
                          <a:solidFill>
                            <a:schemeClr val="dk1"/>
                          </a:solidFill>
                          <a:latin typeface="Inter"/>
                          <a:ea typeface="Inter"/>
                          <a:cs typeface="Inter"/>
                          <a:sym typeface="Inter"/>
                        </a:rPr>
                        <a:t> and analyzed, while others made from more fragile materials have disintegrated over time and can no longer be seen. </a:t>
                      </a:r>
                      <a:r>
                        <a:rPr b="1" lang="en" sz="1100">
                          <a:solidFill>
                            <a:schemeClr val="dk1"/>
                          </a:solidFill>
                          <a:latin typeface="Inter"/>
                          <a:ea typeface="Inter"/>
                          <a:cs typeface="Inter"/>
                          <a:sym typeface="Inter"/>
                        </a:rPr>
                        <a:t>(B) </a:t>
                      </a:r>
                      <a:r>
                        <a:rPr lang="en" sz="1100">
                          <a:solidFill>
                            <a:schemeClr val="dk1"/>
                          </a:solidFill>
                          <a:latin typeface="Inter"/>
                          <a:ea typeface="Inter"/>
                          <a:cs typeface="Inter"/>
                          <a:sym typeface="Inter"/>
                        </a:rPr>
                        <a:t>Despite their difficult tasks, archaeologists cannot ignore their fascination with the past, so they continue to ask questions, chase clues, and form and test</a:t>
                      </a:r>
                      <a:r>
                        <a:rPr lang="en" sz="1100">
                          <a:solidFill>
                            <a:schemeClr val="dk1"/>
                          </a:solidFill>
                          <a:uFill>
                            <a:noFill/>
                          </a:uFill>
                          <a:latin typeface="Inter"/>
                          <a:ea typeface="Inter"/>
                          <a:cs typeface="Inter"/>
                          <a:sym typeface="Inter"/>
                          <a:hlinkClick r:id="rId8">
                            <a:extLst>
                              <a:ext uri="{A12FA001-AC4F-418D-AE19-62706E023703}">
                                <ahyp:hlinkClr val="tx"/>
                              </a:ext>
                            </a:extLst>
                          </a:hlinkClick>
                        </a:rPr>
                        <a:t> hypotheses</a:t>
                      </a:r>
                      <a:r>
                        <a:rPr lang="en" sz="1100">
                          <a:solidFill>
                            <a:schemeClr val="dk1"/>
                          </a:solidFill>
                          <a:latin typeface="Inter"/>
                          <a:ea typeface="Inter"/>
                          <a:cs typeface="Inter"/>
                          <a:sym typeface="Inter"/>
                        </a:rPr>
                        <a:t> to understand what life was like ‘way back when.’</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How is it that archaeologists could have come by all this information? An artifact can provide a large amount of information to an archaeologist. Its shape and physical features can reveal how it was used, for example, as a cutting tool, and the</a:t>
                      </a:r>
                      <a:r>
                        <a:rPr lang="en" sz="1100">
                          <a:solidFill>
                            <a:schemeClr val="dk1"/>
                          </a:solidFill>
                          <a:uFill>
                            <a:noFill/>
                          </a:uFill>
                          <a:latin typeface="Inter"/>
                          <a:ea typeface="Inter"/>
                          <a:cs typeface="Inter"/>
                          <a:sym typeface="Inter"/>
                          <a:hlinkClick r:id="rId9">
                            <a:extLst>
                              <a:ext uri="{A12FA001-AC4F-418D-AE19-62706E023703}">
                                <ahyp:hlinkClr val="tx"/>
                              </a:ext>
                            </a:extLst>
                          </a:hlinkClick>
                        </a:rPr>
                        <a:t> context</a:t>
                      </a:r>
                      <a:r>
                        <a:rPr lang="en" sz="1100">
                          <a:solidFill>
                            <a:schemeClr val="dk1"/>
                          </a:solidFill>
                          <a:latin typeface="Inter"/>
                          <a:ea typeface="Inter"/>
                          <a:cs typeface="Inter"/>
                          <a:sym typeface="Inter"/>
                        </a:rPr>
                        <a:t> in which it was found can provide further conclusions. </a:t>
                      </a:r>
                      <a:r>
                        <a:rPr b="1" lang="en" sz="1100">
                          <a:solidFill>
                            <a:schemeClr val="dk1"/>
                          </a:solidFill>
                          <a:latin typeface="Inter"/>
                          <a:ea typeface="Inter"/>
                          <a:cs typeface="Inter"/>
                          <a:sym typeface="Inter"/>
                        </a:rPr>
                        <a:t>(C) </a:t>
                      </a:r>
                      <a:r>
                        <a:rPr lang="en" sz="1100">
                          <a:solidFill>
                            <a:schemeClr val="dk1"/>
                          </a:solidFill>
                          <a:latin typeface="Inter"/>
                          <a:ea typeface="Inter"/>
                          <a:cs typeface="Inter"/>
                          <a:sym typeface="Inter"/>
                        </a:rPr>
                        <a:t>If this cutting tool was found with animal bone, we might infer that hunting, butchering, or cooking activities had happened at the site. In addition to its shape, archaeologists also study the material that an artifact is made of and, with stone tools, for example, can sometimes tell if the object was made from a local or non-local source of stone. Knowing whether an artifact was made of material acquired from nearby or far away might help us understand movement around the landscape or suggest that trading was going on between different groups of people. </a:t>
                      </a:r>
                      <a:r>
                        <a:rPr b="1" lang="en" sz="1100">
                          <a:solidFill>
                            <a:schemeClr val="dk1"/>
                          </a:solidFill>
                          <a:latin typeface="Inter"/>
                          <a:ea typeface="Inter"/>
                          <a:cs typeface="Inter"/>
                          <a:sym typeface="Inter"/>
                        </a:rPr>
                        <a:t>(D) </a:t>
                      </a:r>
                      <a:r>
                        <a:rPr lang="en" sz="1100">
                          <a:solidFill>
                            <a:schemeClr val="dk1"/>
                          </a:solidFill>
                          <a:latin typeface="Inter"/>
                          <a:ea typeface="Inter"/>
                          <a:cs typeface="Inter"/>
                          <a:sym typeface="Inter"/>
                        </a:rPr>
                        <a:t>Animal bones, shells, and the rarely preserved seed or nutshell from trash piles, or</a:t>
                      </a:r>
                      <a:r>
                        <a:rPr lang="en" sz="1100">
                          <a:solidFill>
                            <a:schemeClr val="dk1"/>
                          </a:solidFill>
                          <a:uFill>
                            <a:noFill/>
                          </a:uFill>
                          <a:latin typeface="Inter"/>
                          <a:ea typeface="Inter"/>
                          <a:cs typeface="Inter"/>
                          <a:sym typeface="Inter"/>
                          <a:hlinkClick r:id="rId10">
                            <a:extLst>
                              <a:ext uri="{A12FA001-AC4F-418D-AE19-62706E023703}">
                                <ahyp:hlinkClr val="tx"/>
                              </a:ext>
                            </a:extLst>
                          </a:hlinkClick>
                        </a:rPr>
                        <a:t> middens</a:t>
                      </a:r>
                      <a:r>
                        <a:rPr lang="en" sz="1100">
                          <a:solidFill>
                            <a:schemeClr val="dk1"/>
                          </a:solidFill>
                          <a:latin typeface="Inter"/>
                          <a:ea typeface="Inter"/>
                          <a:cs typeface="Inter"/>
                          <a:sym typeface="Inter"/>
                        </a:rPr>
                        <a:t>, help us understand what people ate. Studying the types of tools on site alongside the food scraps can help us understand how people cooked and prepared their meals.</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Halant"/>
                          <a:ea typeface="Halant"/>
                          <a:cs typeface="Halant"/>
                          <a:sym typeface="Halant"/>
                        </a:rPr>
                        <a:t>Source: Rebecca Sgouros, “How Archaeologists Study the Past,” Natick Historical Society.</a:t>
                      </a:r>
                      <a:endParaRPr sz="1100">
                        <a:solidFill>
                          <a:schemeClr val="dk1"/>
                        </a:solidFill>
                        <a:latin typeface="Halant"/>
                        <a:ea typeface="Halant"/>
                        <a:cs typeface="Halant"/>
                        <a:sym typeface="Halant"/>
                      </a:endParaRPr>
                    </a:p>
                  </a:txBody>
                  <a:tcPr marT="109725" marB="109725" marR="109725" marL="109725">
                    <a:lnL cap="flat" cmpd="sng" w="12700">
                      <a:solidFill>
                        <a:srgbClr val="FFFFFF">
                          <a:alpha val="0"/>
                        </a:srgbClr>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A. </a:t>
                      </a:r>
                      <a:r>
                        <a:rPr lang="en" sz="1100">
                          <a:solidFill>
                            <a:schemeClr val="dk1"/>
                          </a:solidFill>
                          <a:latin typeface="Inter"/>
                          <a:ea typeface="Inter"/>
                          <a:cs typeface="Inter"/>
                          <a:sym typeface="Inter"/>
                        </a:rPr>
                        <a:t>What is an artifact?</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B. </a:t>
                      </a:r>
                      <a:r>
                        <a:rPr lang="en" sz="1100">
                          <a:solidFill>
                            <a:schemeClr val="dk1"/>
                          </a:solidFill>
                          <a:latin typeface="Inter"/>
                          <a:ea typeface="Inter"/>
                          <a:cs typeface="Inter"/>
                          <a:sym typeface="Inter"/>
                        </a:rPr>
                        <a:t>Why is constructing history a difficult </a:t>
                      </a:r>
                      <a:r>
                        <a:rPr lang="en" sz="1100">
                          <a:solidFill>
                            <a:schemeClr val="dk1"/>
                          </a:solidFill>
                          <a:latin typeface="Inter"/>
                          <a:ea typeface="Inter"/>
                          <a:cs typeface="Inter"/>
                          <a:sym typeface="Inter"/>
                        </a:rPr>
                        <a:t>task</a:t>
                      </a:r>
                      <a:r>
                        <a:rPr lang="en" sz="1100">
                          <a:solidFill>
                            <a:schemeClr val="dk1"/>
                          </a:solidFill>
                          <a:latin typeface="Inter"/>
                          <a:ea typeface="Inter"/>
                          <a:cs typeface="Inter"/>
                          <a:sym typeface="Inter"/>
                        </a:rPr>
                        <a:t> for archeologists</a:t>
                      </a:r>
                      <a:r>
                        <a:rPr lang="en" sz="1100">
                          <a:solidFill>
                            <a:schemeClr val="dk1"/>
                          </a:solidFill>
                          <a:latin typeface="Inter"/>
                          <a:ea typeface="Inter"/>
                          <a:cs typeface="Inter"/>
                          <a:sym typeface="Inter"/>
                        </a:rPr>
                        <a:t>?</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C. </a:t>
                      </a:r>
                      <a:r>
                        <a:rPr lang="en" sz="1100">
                          <a:solidFill>
                            <a:schemeClr val="dk1"/>
                          </a:solidFill>
                          <a:latin typeface="Inter"/>
                          <a:ea typeface="Inter"/>
                          <a:cs typeface="Inter"/>
                          <a:sym typeface="Inter"/>
                        </a:rPr>
                        <a:t>What does an items’ shape and physical features tell an archaeologist?</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rgbClr val="CC0000"/>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D. </a:t>
                      </a:r>
                      <a:r>
                        <a:rPr lang="en" sz="1100">
                          <a:solidFill>
                            <a:schemeClr val="dk1"/>
                          </a:solidFill>
                          <a:latin typeface="Inter"/>
                          <a:ea typeface="Inter"/>
                          <a:cs typeface="Inter"/>
                          <a:sym typeface="Inter"/>
                        </a:rPr>
                        <a:t>How does knowing the material of an artifact help the archaeologist?</a:t>
                      </a:r>
                      <a:endParaRPr sz="1100">
                        <a:solidFill>
                          <a:schemeClr val="accent1"/>
                        </a:solidFill>
                        <a:latin typeface="Inter"/>
                        <a:ea typeface="Inter"/>
                        <a:cs typeface="Inter"/>
                        <a:sym typeface="Inter"/>
                      </a:endParaRPr>
                    </a:p>
                  </a:txBody>
                  <a:tcPr marT="109725" marB="109725" marR="109725" marL="109725">
                    <a:lnL cap="flat" cmpd="sng" w="19050">
                      <a:solidFill>
                        <a:schemeClr val="accent1"/>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59" name="Google Shape;59;p13"/>
          <p:cNvSpPr txBox="1"/>
          <p:nvPr/>
        </p:nvSpPr>
        <p:spPr>
          <a:xfrm>
            <a:off x="1878100" y="652375"/>
            <a:ext cx="5439000" cy="10191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latin typeface="Halant"/>
                <a:ea typeface="Halant"/>
                <a:cs typeface="Halant"/>
                <a:sym typeface="Halant"/>
              </a:rPr>
              <a:t>Evaluating </a:t>
            </a:r>
            <a:r>
              <a:rPr b="1" lang="en" sz="1300">
                <a:latin typeface="Halant"/>
                <a:ea typeface="Halant"/>
                <a:cs typeface="Halant"/>
                <a:sym typeface="Halant"/>
              </a:rPr>
              <a:t>Evidence</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solidFill>
                  <a:srgbClr val="000000"/>
                </a:solidFill>
                <a:latin typeface="Inter"/>
                <a:ea typeface="Inter"/>
                <a:cs typeface="Inter"/>
                <a:sym typeface="Inter"/>
              </a:rPr>
              <a:t>Thinking historically means identifying the evidence related to a claim, assessing its validity, and corroborating it by comparing multiple sources' interpretations of events, developments, or processes.</a:t>
            </a:r>
            <a:endParaRPr sz="1100">
              <a:latin typeface="Inter"/>
              <a:ea typeface="Inter"/>
              <a:cs typeface="Inter"/>
              <a:sym typeface="Inter"/>
            </a:endParaRPr>
          </a:p>
        </p:txBody>
      </p:sp>
      <p:pic>
        <p:nvPicPr>
          <p:cNvPr id="60" name="Google Shape;60;p13"/>
          <p:cNvPicPr preferRelativeResize="0"/>
          <p:nvPr/>
        </p:nvPicPr>
        <p:blipFill>
          <a:blip r:embed="rId11">
            <a:alphaModFix/>
          </a:blip>
          <a:stretch>
            <a:fillRect/>
          </a:stretch>
        </p:blipFill>
        <p:spPr>
          <a:xfrm>
            <a:off x="694375" y="570063"/>
            <a:ext cx="1183725" cy="118372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4" name="Shape 64"/>
        <p:cNvGrpSpPr/>
        <p:nvPr/>
      </p:nvGrpSpPr>
      <p:grpSpPr>
        <a:xfrm>
          <a:off x="0" y="0"/>
          <a:ext cx="0" cy="0"/>
          <a:chOff x="0" y="0"/>
          <a:chExt cx="0" cy="0"/>
        </a:xfrm>
      </p:grpSpPr>
      <p:sp>
        <p:nvSpPr>
          <p:cNvPr id="65" name="Google Shape;65;p14"/>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How Archaeologists Study the Past- Exemplar</a:t>
            </a:r>
            <a:endParaRPr sz="1900">
              <a:latin typeface="Halant"/>
              <a:ea typeface="Halant"/>
              <a:cs typeface="Halant"/>
              <a:sym typeface="Halant"/>
            </a:endParaRPr>
          </a:p>
        </p:txBody>
      </p:sp>
      <p:pic>
        <p:nvPicPr>
          <p:cNvPr id="66" name="Google Shape;66;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7" name="Google Shape;67;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9" name="Google Shape;69;p14"/>
          <p:cNvGraphicFramePr/>
          <p:nvPr/>
        </p:nvGraphicFramePr>
        <p:xfrm>
          <a:off x="453738" y="1804088"/>
          <a:ext cx="3000000" cy="3000000"/>
        </p:xfrm>
        <a:graphic>
          <a:graphicData uri="http://schemas.openxmlformats.org/drawingml/2006/table">
            <a:tbl>
              <a:tblPr>
                <a:noFill/>
                <a:tableStyleId>{0E1E801C-3025-47CE-9DC6-C87AF8A9E83F}</a:tableStyleId>
              </a:tblPr>
              <a:tblGrid>
                <a:gridCol w="4514400"/>
                <a:gridCol w="2350500"/>
              </a:tblGrid>
              <a:tr h="7331100">
                <a:tc>
                  <a:txBody>
                    <a:bodyPr/>
                    <a:lstStyle/>
                    <a:p>
                      <a:pPr indent="0" lvl="0" marL="0" rtl="0" algn="l">
                        <a:lnSpc>
                          <a:spcPct val="100000"/>
                        </a:lnSpc>
                        <a:spcBef>
                          <a:spcPts val="0"/>
                        </a:spcBef>
                        <a:spcAft>
                          <a:spcPts val="0"/>
                        </a:spcAft>
                        <a:buClr>
                          <a:schemeClr val="dk1"/>
                        </a:buClr>
                        <a:buSzPts val="1100"/>
                        <a:buFont typeface="Arial"/>
                        <a:buNone/>
                      </a:pPr>
                      <a:r>
                        <a:rPr lang="en" sz="1100">
                          <a:solidFill>
                            <a:schemeClr val="dk1"/>
                          </a:solidFill>
                          <a:uFill>
                            <a:noFill/>
                          </a:uFill>
                          <a:latin typeface="Inter"/>
                          <a:ea typeface="Inter"/>
                          <a:cs typeface="Inter"/>
                          <a:sym typeface="Inter"/>
                          <a:hlinkClick r:id="rId4">
                            <a:extLst>
                              <a:ext uri="{A12FA001-AC4F-418D-AE19-62706E023703}">
                                <ahyp:hlinkClr val="tx"/>
                              </a:ext>
                            </a:extLst>
                          </a:hlinkClick>
                        </a:rPr>
                        <a:t>Archaeologists</a:t>
                      </a:r>
                      <a:r>
                        <a:rPr lang="en" sz="1100">
                          <a:solidFill>
                            <a:schemeClr val="dk1"/>
                          </a:solidFill>
                          <a:latin typeface="Inter"/>
                          <a:ea typeface="Inter"/>
                          <a:cs typeface="Inter"/>
                          <a:sym typeface="Inter"/>
                        </a:rPr>
                        <a:t> who study</a:t>
                      </a:r>
                      <a:r>
                        <a:rPr lang="en" sz="1100">
                          <a:solidFill>
                            <a:schemeClr val="dk1"/>
                          </a:solidFill>
                          <a:uFill>
                            <a:noFill/>
                          </a:uFill>
                          <a:latin typeface="Inter"/>
                          <a:ea typeface="Inter"/>
                          <a:cs typeface="Inter"/>
                          <a:sym typeface="Inter"/>
                          <a:hlinkClick r:id="rId5">
                            <a:extLst>
                              <a:ext uri="{A12FA001-AC4F-418D-AE19-62706E023703}">
                                <ahyp:hlinkClr val="tx"/>
                              </a:ext>
                            </a:extLst>
                          </a:hlinkClick>
                        </a:rPr>
                        <a:t> prehistory</a:t>
                      </a:r>
                      <a:r>
                        <a:rPr lang="en" sz="1100">
                          <a:solidFill>
                            <a:schemeClr val="dk1"/>
                          </a:solidFill>
                          <a:latin typeface="Inter"/>
                          <a:ea typeface="Inter"/>
                          <a:cs typeface="Inter"/>
                          <a:sym typeface="Inter"/>
                        </a:rPr>
                        <a:t> (a time before written text) have a challenging task. They must reconstruct a story of human history with as much detail as they can glean from a limited set of clues like</a:t>
                      </a:r>
                      <a:r>
                        <a:rPr lang="en" sz="1100">
                          <a:solidFill>
                            <a:schemeClr val="dk1"/>
                          </a:solidFill>
                          <a:uFill>
                            <a:noFill/>
                          </a:uFill>
                          <a:latin typeface="Inter"/>
                          <a:ea typeface="Inter"/>
                          <a:cs typeface="Inter"/>
                          <a:sym typeface="Inter"/>
                          <a:hlinkClick r:id="rId6">
                            <a:extLst>
                              <a:ext uri="{A12FA001-AC4F-418D-AE19-62706E023703}">
                                <ahyp:hlinkClr val="tx"/>
                              </a:ext>
                            </a:extLst>
                          </a:hlinkClick>
                        </a:rPr>
                        <a:t> artifacts</a:t>
                      </a:r>
                      <a:r>
                        <a:rPr lang="en" sz="1100">
                          <a:solidFill>
                            <a:schemeClr val="dk1"/>
                          </a:solidFill>
                          <a:latin typeface="Inter"/>
                          <a:ea typeface="Inter"/>
                          <a:cs typeface="Inter"/>
                          <a:sym typeface="Inter"/>
                        </a:rPr>
                        <a:t>, objects made and used by someone in the past, and other pieces of physical remains. </a:t>
                      </a:r>
                      <a:r>
                        <a:rPr b="1" lang="en" sz="1100">
                          <a:solidFill>
                            <a:schemeClr val="dk1"/>
                          </a:solidFill>
                          <a:latin typeface="Inter"/>
                          <a:ea typeface="Inter"/>
                          <a:cs typeface="Inter"/>
                          <a:sym typeface="Inter"/>
                        </a:rPr>
                        <a:t>(A) </a:t>
                      </a:r>
                      <a:r>
                        <a:rPr lang="en" sz="1100">
                          <a:solidFill>
                            <a:schemeClr val="dk1"/>
                          </a:solidFill>
                          <a:latin typeface="Inter"/>
                          <a:ea typeface="Inter"/>
                          <a:cs typeface="Inter"/>
                          <a:sym typeface="Inter"/>
                        </a:rPr>
                        <a:t>Some questions like ‘When were people here?’, ‘Where did they live?’, and ‘What did they eat?’ are simple to answer. Others, like ‘What holidays did they celebrate?’ or ‘Who were their leaders?’, are much more complicated.  Part of the difficulty is that these detectives work from incomplete clues. Some clues are hidden under the soil, waiting to be</a:t>
                      </a:r>
                      <a:r>
                        <a:rPr lang="en" sz="1100">
                          <a:solidFill>
                            <a:schemeClr val="dk1"/>
                          </a:solidFill>
                          <a:uFill>
                            <a:noFill/>
                          </a:uFill>
                          <a:latin typeface="Inter"/>
                          <a:ea typeface="Inter"/>
                          <a:cs typeface="Inter"/>
                          <a:sym typeface="Inter"/>
                          <a:hlinkClick r:id="rId7">
                            <a:extLst>
                              <a:ext uri="{A12FA001-AC4F-418D-AE19-62706E023703}">
                                <ahyp:hlinkClr val="tx"/>
                              </a:ext>
                            </a:extLst>
                          </a:hlinkClick>
                        </a:rPr>
                        <a:t> excavated</a:t>
                      </a:r>
                      <a:r>
                        <a:rPr lang="en" sz="1100">
                          <a:solidFill>
                            <a:schemeClr val="dk1"/>
                          </a:solidFill>
                          <a:latin typeface="Inter"/>
                          <a:ea typeface="Inter"/>
                          <a:cs typeface="Inter"/>
                          <a:sym typeface="Inter"/>
                        </a:rPr>
                        <a:t> and analyzed, while others made from more fragile materials have disintegrated over time and can no longer be seen. </a:t>
                      </a:r>
                      <a:r>
                        <a:rPr b="1" lang="en" sz="1100">
                          <a:solidFill>
                            <a:schemeClr val="dk1"/>
                          </a:solidFill>
                          <a:latin typeface="Inter"/>
                          <a:ea typeface="Inter"/>
                          <a:cs typeface="Inter"/>
                          <a:sym typeface="Inter"/>
                        </a:rPr>
                        <a:t>(B) </a:t>
                      </a:r>
                      <a:r>
                        <a:rPr lang="en" sz="1100">
                          <a:solidFill>
                            <a:schemeClr val="dk1"/>
                          </a:solidFill>
                          <a:latin typeface="Inter"/>
                          <a:ea typeface="Inter"/>
                          <a:cs typeface="Inter"/>
                          <a:sym typeface="Inter"/>
                        </a:rPr>
                        <a:t>Despite their difficult tasks, archaeologists cannot ignore their fascination with the past, so they continue to ask questions, chase clues, and form and test</a:t>
                      </a:r>
                      <a:r>
                        <a:rPr lang="en" sz="1100">
                          <a:solidFill>
                            <a:schemeClr val="dk1"/>
                          </a:solidFill>
                          <a:uFill>
                            <a:noFill/>
                          </a:uFill>
                          <a:latin typeface="Inter"/>
                          <a:ea typeface="Inter"/>
                          <a:cs typeface="Inter"/>
                          <a:sym typeface="Inter"/>
                          <a:hlinkClick r:id="rId8">
                            <a:extLst>
                              <a:ext uri="{A12FA001-AC4F-418D-AE19-62706E023703}">
                                <ahyp:hlinkClr val="tx"/>
                              </a:ext>
                            </a:extLst>
                          </a:hlinkClick>
                        </a:rPr>
                        <a:t> hypotheses</a:t>
                      </a:r>
                      <a:r>
                        <a:rPr lang="en" sz="1100">
                          <a:solidFill>
                            <a:schemeClr val="dk1"/>
                          </a:solidFill>
                          <a:latin typeface="Inter"/>
                          <a:ea typeface="Inter"/>
                          <a:cs typeface="Inter"/>
                          <a:sym typeface="Inter"/>
                        </a:rPr>
                        <a:t> to understand what life was like ‘way back when.’</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How is it that archaeologists could have come by all this information? An artifact can provide a large amount of information to an archaeologist. Its shape and physical features can reveal how it was used, for example, as a cutting tool, and the</a:t>
                      </a:r>
                      <a:r>
                        <a:rPr lang="en" sz="1100">
                          <a:solidFill>
                            <a:schemeClr val="dk1"/>
                          </a:solidFill>
                          <a:uFill>
                            <a:noFill/>
                          </a:uFill>
                          <a:latin typeface="Inter"/>
                          <a:ea typeface="Inter"/>
                          <a:cs typeface="Inter"/>
                          <a:sym typeface="Inter"/>
                          <a:hlinkClick r:id="rId9">
                            <a:extLst>
                              <a:ext uri="{A12FA001-AC4F-418D-AE19-62706E023703}">
                                <ahyp:hlinkClr val="tx"/>
                              </a:ext>
                            </a:extLst>
                          </a:hlinkClick>
                        </a:rPr>
                        <a:t> context</a:t>
                      </a:r>
                      <a:r>
                        <a:rPr lang="en" sz="1100">
                          <a:solidFill>
                            <a:schemeClr val="dk1"/>
                          </a:solidFill>
                          <a:latin typeface="Inter"/>
                          <a:ea typeface="Inter"/>
                          <a:cs typeface="Inter"/>
                          <a:sym typeface="Inter"/>
                        </a:rPr>
                        <a:t> in which it was found can provide further conclusions. </a:t>
                      </a:r>
                      <a:r>
                        <a:rPr b="1" lang="en" sz="1100">
                          <a:solidFill>
                            <a:schemeClr val="dk1"/>
                          </a:solidFill>
                          <a:latin typeface="Inter"/>
                          <a:ea typeface="Inter"/>
                          <a:cs typeface="Inter"/>
                          <a:sym typeface="Inter"/>
                        </a:rPr>
                        <a:t>(C) </a:t>
                      </a:r>
                      <a:r>
                        <a:rPr lang="en" sz="1100">
                          <a:solidFill>
                            <a:schemeClr val="dk1"/>
                          </a:solidFill>
                          <a:latin typeface="Inter"/>
                          <a:ea typeface="Inter"/>
                          <a:cs typeface="Inter"/>
                          <a:sym typeface="Inter"/>
                        </a:rPr>
                        <a:t>If this cutting tool was found with animal bone, we might infer that hunting, butchering, or cooking activities had happened at the site. In addition to its shape, archaeologists also study the material that an artifact is made of and, with stone tools, for example, can sometimes tell if the object was made from a local or non-local source of stone. Knowing whether an artifact was made of material acquired from nearby or far away might help us understand movement around the landscape or suggest that trading was going on between different groups of people. </a:t>
                      </a:r>
                      <a:r>
                        <a:rPr b="1" lang="en" sz="1100">
                          <a:solidFill>
                            <a:schemeClr val="dk1"/>
                          </a:solidFill>
                          <a:latin typeface="Inter"/>
                          <a:ea typeface="Inter"/>
                          <a:cs typeface="Inter"/>
                          <a:sym typeface="Inter"/>
                        </a:rPr>
                        <a:t>(D) </a:t>
                      </a:r>
                      <a:r>
                        <a:rPr lang="en" sz="1100">
                          <a:solidFill>
                            <a:schemeClr val="dk1"/>
                          </a:solidFill>
                          <a:latin typeface="Inter"/>
                          <a:ea typeface="Inter"/>
                          <a:cs typeface="Inter"/>
                          <a:sym typeface="Inter"/>
                        </a:rPr>
                        <a:t>Animal bones, shells, and the rarely preserved seed or nutshell from trash piles, or</a:t>
                      </a:r>
                      <a:r>
                        <a:rPr lang="en" sz="1100">
                          <a:solidFill>
                            <a:schemeClr val="dk1"/>
                          </a:solidFill>
                          <a:uFill>
                            <a:noFill/>
                          </a:uFill>
                          <a:latin typeface="Inter"/>
                          <a:ea typeface="Inter"/>
                          <a:cs typeface="Inter"/>
                          <a:sym typeface="Inter"/>
                          <a:hlinkClick r:id="rId10">
                            <a:extLst>
                              <a:ext uri="{A12FA001-AC4F-418D-AE19-62706E023703}">
                                <ahyp:hlinkClr val="tx"/>
                              </a:ext>
                            </a:extLst>
                          </a:hlinkClick>
                        </a:rPr>
                        <a:t> middens</a:t>
                      </a:r>
                      <a:r>
                        <a:rPr lang="en" sz="1100">
                          <a:solidFill>
                            <a:schemeClr val="dk1"/>
                          </a:solidFill>
                          <a:latin typeface="Inter"/>
                          <a:ea typeface="Inter"/>
                          <a:cs typeface="Inter"/>
                          <a:sym typeface="Inter"/>
                        </a:rPr>
                        <a:t>, help us understand what people ate. Studying the types of tools on site alongside the food scraps can help us understand how people cooked and prepared their meals.</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1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100">
                          <a:solidFill>
                            <a:schemeClr val="dk1"/>
                          </a:solidFill>
                          <a:latin typeface="Halant"/>
                          <a:ea typeface="Halant"/>
                          <a:cs typeface="Halant"/>
                          <a:sym typeface="Halant"/>
                        </a:rPr>
                        <a:t>Source: Rebecca Sgouros, “How Archaeologists Study the Past,” Natick Historical Society.</a:t>
                      </a:r>
                      <a:endParaRPr sz="1100">
                        <a:solidFill>
                          <a:schemeClr val="dk1"/>
                        </a:solidFill>
                        <a:latin typeface="Halant"/>
                        <a:ea typeface="Halant"/>
                        <a:cs typeface="Halant"/>
                        <a:sym typeface="Halant"/>
                      </a:endParaRPr>
                    </a:p>
                  </a:txBody>
                  <a:tcPr marT="109725" marB="109725" marR="109725" marL="109725">
                    <a:lnL cap="flat" cmpd="sng" w="12700">
                      <a:solidFill>
                        <a:srgbClr val="FFFFFF">
                          <a:alpha val="0"/>
                        </a:srgbClr>
                      </a:solidFill>
                      <a:prstDash val="solid"/>
                      <a:round/>
                      <a:headEnd len="sm" w="sm" type="none"/>
                      <a:tailEnd len="sm" w="sm" type="none"/>
                    </a:lnL>
                    <a:lnR cap="flat" cmpd="sng" w="19050">
                      <a:solidFill>
                        <a:schemeClr val="accent1"/>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a:txBody>
                    <a:bodyPr/>
                    <a:lstStyle/>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A. </a:t>
                      </a:r>
                      <a:r>
                        <a:rPr lang="en" sz="1100">
                          <a:solidFill>
                            <a:schemeClr val="dk1"/>
                          </a:solidFill>
                          <a:latin typeface="Inter"/>
                          <a:ea typeface="Inter"/>
                          <a:cs typeface="Inter"/>
                          <a:sym typeface="Inter"/>
                        </a:rPr>
                        <a:t>What is an artifact?</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accent1"/>
                          </a:solidFill>
                          <a:latin typeface="Inter"/>
                          <a:ea typeface="Inter"/>
                          <a:cs typeface="Inter"/>
                          <a:sym typeface="Inter"/>
                        </a:rPr>
                        <a:t>Objects made and used by someone in the past.</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B. </a:t>
                      </a:r>
                      <a:r>
                        <a:rPr lang="en" sz="1100">
                          <a:solidFill>
                            <a:schemeClr val="dk1"/>
                          </a:solidFill>
                          <a:latin typeface="Inter"/>
                          <a:ea typeface="Inter"/>
                          <a:cs typeface="Inter"/>
                          <a:sym typeface="Inter"/>
                        </a:rPr>
                        <a:t>Why is constructing history a difficult task for archaelogists?</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accent1"/>
                          </a:solidFill>
                          <a:latin typeface="Inter"/>
                          <a:ea typeface="Inter"/>
                          <a:cs typeface="Inter"/>
                          <a:sym typeface="Inter"/>
                        </a:rPr>
                        <a:t>Not all information from the past is available. Some is hard to find and some is completely gone.</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C. </a:t>
                      </a:r>
                      <a:r>
                        <a:rPr lang="en" sz="1100">
                          <a:solidFill>
                            <a:schemeClr val="dk1"/>
                          </a:solidFill>
                          <a:latin typeface="Inter"/>
                          <a:ea typeface="Inter"/>
                          <a:cs typeface="Inter"/>
                          <a:sym typeface="Inter"/>
                        </a:rPr>
                        <a:t>What does an items’ shape and physical features tell an archaeologist?</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accent1"/>
                          </a:solidFill>
                          <a:latin typeface="Inter"/>
                          <a:ea typeface="Inter"/>
                          <a:cs typeface="Inter"/>
                          <a:sym typeface="Inter"/>
                        </a:rPr>
                        <a:t>It can tell how an item was used.</a:t>
                      </a:r>
                      <a:endParaRPr b="1" sz="1100">
                        <a:solidFill>
                          <a:schemeClr val="accent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dk1"/>
                          </a:solidFill>
                          <a:latin typeface="Inter"/>
                          <a:ea typeface="Inter"/>
                          <a:cs typeface="Inter"/>
                          <a:sym typeface="Inter"/>
                        </a:rPr>
                        <a:t>D. </a:t>
                      </a:r>
                      <a:r>
                        <a:rPr lang="en" sz="1100">
                          <a:solidFill>
                            <a:schemeClr val="dk1"/>
                          </a:solidFill>
                          <a:latin typeface="Inter"/>
                          <a:ea typeface="Inter"/>
                          <a:cs typeface="Inter"/>
                          <a:sym typeface="Inter"/>
                        </a:rPr>
                        <a:t>How does knowing the material of an artifact help the archaeologist?</a:t>
                      </a:r>
                      <a:endParaRPr sz="11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100">
                          <a:solidFill>
                            <a:schemeClr val="accent1"/>
                          </a:solidFill>
                          <a:latin typeface="Inter"/>
                          <a:ea typeface="Inter"/>
                          <a:cs typeface="Inter"/>
                          <a:sym typeface="Inter"/>
                        </a:rPr>
                        <a:t>It can tell if an item is local or not, which will lead to an understanding about migration and trade.</a:t>
                      </a:r>
                      <a:endParaRPr b="1" sz="1100">
                        <a:solidFill>
                          <a:schemeClr val="accent1"/>
                        </a:solidFill>
                        <a:latin typeface="Inter"/>
                        <a:ea typeface="Inter"/>
                        <a:cs typeface="Inter"/>
                        <a:sym typeface="Inter"/>
                      </a:endParaRPr>
                    </a:p>
                  </a:txBody>
                  <a:tcPr marT="109725" marB="109725" marR="109725" marL="109725">
                    <a:lnL cap="flat" cmpd="sng" w="19050">
                      <a:solidFill>
                        <a:schemeClr val="accent1"/>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12700">
                      <a:solidFill>
                        <a:srgbClr val="FFFFFF">
                          <a:alpha val="0"/>
                        </a:srgbClr>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
        <p:nvSpPr>
          <p:cNvPr id="70" name="Google Shape;70;p14"/>
          <p:cNvSpPr txBox="1"/>
          <p:nvPr/>
        </p:nvSpPr>
        <p:spPr>
          <a:xfrm>
            <a:off x="1878100" y="652375"/>
            <a:ext cx="5439000" cy="10191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latin typeface="Halant"/>
                <a:ea typeface="Halant"/>
                <a:cs typeface="Halant"/>
                <a:sym typeface="Halant"/>
              </a:rPr>
              <a:t>Evaluating </a:t>
            </a:r>
            <a:r>
              <a:rPr b="1" lang="en" sz="1300">
                <a:latin typeface="Halant"/>
                <a:ea typeface="Halant"/>
                <a:cs typeface="Halant"/>
                <a:sym typeface="Halant"/>
              </a:rPr>
              <a:t>Evidence</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solidFill>
                  <a:srgbClr val="000000"/>
                </a:solidFill>
                <a:latin typeface="Inter"/>
                <a:ea typeface="Inter"/>
                <a:cs typeface="Inter"/>
                <a:sym typeface="Inter"/>
              </a:rPr>
              <a:t>Thinking historically means identifying the evidence related to a claim, assessing its validity, and corroborating it by comparing multiple sources' interpretations of events, developments, or processes.</a:t>
            </a:r>
            <a:endParaRPr sz="1100">
              <a:latin typeface="Inter"/>
              <a:ea typeface="Inter"/>
              <a:cs typeface="Inter"/>
              <a:sym typeface="Inter"/>
            </a:endParaRPr>
          </a:p>
        </p:txBody>
      </p:sp>
      <p:pic>
        <p:nvPicPr>
          <p:cNvPr id="71" name="Google Shape;71;p14"/>
          <p:cNvPicPr preferRelativeResize="0"/>
          <p:nvPr/>
        </p:nvPicPr>
        <p:blipFill>
          <a:blip r:embed="rId11">
            <a:alphaModFix/>
          </a:blip>
          <a:stretch>
            <a:fillRect/>
          </a:stretch>
        </p:blipFill>
        <p:spPr>
          <a:xfrm>
            <a:off x="694375" y="570063"/>
            <a:ext cx="1183725" cy="118372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6484F3"/>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